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8" r:id="rId2"/>
    <p:sldId id="312" r:id="rId3"/>
    <p:sldId id="326" r:id="rId4"/>
    <p:sldId id="327" r:id="rId5"/>
    <p:sldId id="309" r:id="rId6"/>
    <p:sldId id="325" r:id="rId7"/>
    <p:sldId id="314" r:id="rId8"/>
    <p:sldId id="313" r:id="rId9"/>
    <p:sldId id="323" r:id="rId10"/>
    <p:sldId id="324" r:id="rId11"/>
    <p:sldId id="322" r:id="rId1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81466" autoAdjust="0"/>
  </p:normalViewPr>
  <p:slideViewPr>
    <p:cSldViewPr snapToGrid="0" snapToObjects="1">
      <p:cViewPr varScale="1">
        <p:scale>
          <a:sx n="141" d="100"/>
          <a:sy n="141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09/27/2022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2C6354-2DA8-664A-AFE7-A856B90E07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12C5AE-0908-474E-8B97-DA6D9E0C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164572-F8AE-E149-88BB-9E9CD69986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27DD9A-FFC4-0841-AF2F-01450E695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BAF8EA-B46E-0B45-BA86-A9CB616073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AND_PICTURE_50_50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AC7792B-685D-6343-9637-22734FADCE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CZ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FBB12F-FD4B-AE4F-80D0-68F297EE708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51999" y="1543050"/>
            <a:ext cx="3960000" cy="2858691"/>
          </a:xfrm>
          <a:prstGeom prst="rect">
            <a:avLst/>
          </a:prstGeom>
        </p:spPr>
        <p:txBody>
          <a:bodyPr lIns="0" anchor="t" anchorCtr="0">
            <a:noAutofit/>
          </a:bodyPr>
          <a:lstStyle>
            <a:lvl1pPr marL="0" indent="0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9EA22F44-DCFF-B74A-991E-BCBE8BB4F4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3959999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B7AD434B-C6DB-6847-85D3-0952D9E79B19}"/>
              </a:ext>
            </a:extLst>
          </p:cNvPr>
          <p:cNvSpPr txBox="1">
            <a:spLocks noGrp="1"/>
          </p:cNvSpPr>
          <p:nvPr>
            <p:ph type="body" sz="quarter" idx="12" hasCustomPrompt="1"/>
          </p:nvPr>
        </p:nvSpPr>
        <p:spPr>
          <a:xfrm>
            <a:off x="118800" y="252001"/>
            <a:ext cx="3959999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BF1F39-D0FD-F14C-BFA1-6C610F5B90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119078" cy="10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  <p:sldLayoutId id="2147483656" r:id="rId6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Vedoucí DP:	</a:t>
            </a:r>
            <a:r>
              <a:rPr lang="en-CZ" dirty="0" smtClean="0"/>
              <a:t>Jméno </a:t>
            </a:r>
            <a:r>
              <a:rPr lang="en-CZ" dirty="0"/>
              <a:t>Příjmení</a:t>
            </a:r>
          </a:p>
          <a:p>
            <a:r>
              <a:rPr lang="cs-CZ" dirty="0" smtClean="0"/>
              <a:t>Vypracoval:   	Jméno Příjmení</a:t>
            </a:r>
            <a:endParaRPr lang="en-CZ" dirty="0"/>
          </a:p>
          <a:p>
            <a:endParaRPr lang="en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Z" dirty="0"/>
              <a:t>Název </a:t>
            </a:r>
            <a:r>
              <a:rPr lang="cs-CZ" dirty="0" smtClean="0"/>
              <a:t>závěrečné práce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100" dirty="0" smtClean="0"/>
              <a:t>Bakalářská/Diplomová práce</a:t>
            </a:r>
            <a:endParaRPr lang="en-CZ" sz="3100" dirty="0"/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F1377-1B39-0443-ACFC-9CF5BD176B4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11</a:t>
            </a:fld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E628CB-CF7A-4F46-8884-46AE3A8C19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4EBE3-7A1B-0C41-8D74-53B1285FEA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GB" dirty="0"/>
              <a:t>Text </a:t>
            </a:r>
            <a:r>
              <a:rPr lang="en-GB" dirty="0" err="1"/>
              <a:t>vedle</a:t>
            </a:r>
            <a:r>
              <a:rPr lang="en-GB" dirty="0"/>
              <a:t> </a:t>
            </a:r>
            <a:r>
              <a:rPr lang="en-GB" dirty="0" err="1"/>
              <a:t>fotografie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obrazové</a:t>
            </a:r>
            <a:r>
              <a:rPr lang="en-GB" dirty="0"/>
              <a:t> </a:t>
            </a:r>
            <a:r>
              <a:rPr lang="en-GB" dirty="0" err="1"/>
              <a:t>dokumentace</a:t>
            </a:r>
            <a:r>
              <a:rPr lang="en-GB" dirty="0"/>
              <a:t>, </a:t>
            </a:r>
            <a:r>
              <a:rPr lang="en-GB" dirty="0" err="1"/>
              <a:t>zde</a:t>
            </a:r>
            <a:r>
              <a:rPr lang="en-GB" dirty="0"/>
              <a:t> </a:t>
            </a:r>
            <a:r>
              <a:rPr lang="en-GB" dirty="0" err="1"/>
              <a:t>nastavený</a:t>
            </a:r>
            <a:r>
              <a:rPr lang="en-GB" dirty="0"/>
              <a:t> do </a:t>
            </a:r>
            <a:r>
              <a:rPr lang="en-GB" dirty="0" err="1"/>
              <a:t>doporučené</a:t>
            </a:r>
            <a:r>
              <a:rPr lang="en-GB" dirty="0"/>
              <a:t> </a:t>
            </a:r>
            <a:r>
              <a:rPr lang="en-GB" dirty="0" err="1"/>
              <a:t>velikosti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16C7A7-BB60-DF4A-8AC6-92A846F4E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Text </a:t>
            </a:r>
            <a:r>
              <a:rPr lang="en-GB" dirty="0" err="1"/>
              <a:t>vlevo</a:t>
            </a:r>
            <a:r>
              <a:rPr lang="en-GB" dirty="0"/>
              <a:t>, </a:t>
            </a:r>
            <a:r>
              <a:rPr lang="en-GB" dirty="0" err="1"/>
              <a:t>obrázek</a:t>
            </a:r>
            <a:r>
              <a:rPr lang="en-GB" dirty="0"/>
              <a:t> </a:t>
            </a:r>
            <a:r>
              <a:rPr lang="en-GB" dirty="0" err="1"/>
              <a:t>vpravo</a:t>
            </a:r>
            <a:endParaRPr lang="en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8427AC-B77F-E049-B9C4-61BA0C5ADB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5543383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2E07845-6198-AF48-9339-1C648FC1AFF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Jméno </a:t>
            </a:r>
            <a:r>
              <a:rPr lang="en-CZ" dirty="0" smtClean="0"/>
              <a:t>Příjmení</a:t>
            </a:r>
            <a:endParaRPr lang="en-C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4649010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Cíle práce a postup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Definice problému (procesu a produktu)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Současný stav a výstupy analýzy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Návrh řešení a výběr nejvhodnější varianty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Porovnání a zhodnocení návrhu s původním stavem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Závěr, přínosy práce (s ohledem na cíle práce)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/>
              <a:t>Pouze doporučení: Odpovědi na dotazy z posudků oponenta a vedoucího práce</a:t>
            </a:r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3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</a:t>
            </a:r>
            <a:r>
              <a:rPr lang="cs-CZ" dirty="0" smtClean="0">
                <a:solidFill>
                  <a:schemeClr val="accent1"/>
                </a:solidFill>
              </a:rPr>
              <a:t>závěrečné práce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dirty="0" smtClean="0">
                <a:solidFill>
                  <a:schemeClr val="accent1"/>
                </a:solidFill>
              </a:rPr>
              <a:t>Obsah</a:t>
            </a:r>
            <a:endParaRPr lang="en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233382"/>
            <a:ext cx="8668480" cy="3325203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Obrázek vydá za 1000 slov.</a:t>
            </a:r>
          </a:p>
          <a:p>
            <a:r>
              <a:rPr lang="cs-CZ" altLang="cs-CZ" sz="2000" dirty="0"/>
              <a:t>Čitelné tabulky.</a:t>
            </a:r>
          </a:p>
          <a:p>
            <a:pPr lvl="1"/>
            <a:r>
              <a:rPr lang="cs-CZ" altLang="cs-CZ" dirty="0"/>
              <a:t>Velikost textu typ písma a zarovnání</a:t>
            </a:r>
          </a:p>
          <a:p>
            <a:pPr lvl="1"/>
            <a:r>
              <a:rPr lang="cs-CZ" altLang="cs-CZ" dirty="0"/>
              <a:t>Pozor na desetinná čísla X přesnost dat</a:t>
            </a:r>
          </a:p>
          <a:p>
            <a:pPr lvl="1"/>
            <a:r>
              <a:rPr lang="cs-CZ" altLang="cs-CZ" dirty="0"/>
              <a:t>Záhlaví tabulky, jednotky, barevné odlišení pro snazší komentář</a:t>
            </a:r>
          </a:p>
          <a:p>
            <a:r>
              <a:rPr lang="cs-CZ" altLang="cs-CZ" sz="2000" dirty="0"/>
              <a:t>Grafy a jiné vizualizace výsledků.</a:t>
            </a:r>
          </a:p>
          <a:p>
            <a:pPr lvl="1"/>
            <a:r>
              <a:rPr lang="cs-CZ" altLang="cs-CZ" dirty="0"/>
              <a:t>Vhodný typ grafu a velikost čar a popisků, vhodné osy</a:t>
            </a:r>
          </a:p>
          <a:p>
            <a:pPr lvl="1"/>
            <a:r>
              <a:rPr lang="cs-CZ" altLang="cs-CZ" dirty="0"/>
              <a:t>Porovnání pomocí grafů a vizuálních nástrojů</a:t>
            </a:r>
          </a:p>
          <a:p>
            <a:r>
              <a:rPr lang="cs-CZ" altLang="cs-CZ" sz="2000" dirty="0"/>
              <a:t>Minimum textu.</a:t>
            </a:r>
          </a:p>
          <a:p>
            <a:pPr lvl="1"/>
            <a:r>
              <a:rPr lang="cs-CZ" altLang="cs-CZ" dirty="0"/>
              <a:t>Strukturovat text (odrážky a číslování)</a:t>
            </a:r>
          </a:p>
          <a:p>
            <a:pPr lvl="1"/>
            <a:r>
              <a:rPr lang="cs-CZ" altLang="cs-CZ" dirty="0"/>
              <a:t>Údaje neschovávat v textu (tabulky, grafy)</a:t>
            </a:r>
            <a:endParaRPr lang="cs-CZ" alt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4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</a:t>
            </a:r>
            <a:r>
              <a:rPr lang="cs-CZ" dirty="0" smtClean="0">
                <a:solidFill>
                  <a:schemeClr val="accent1"/>
                </a:solidFill>
              </a:rPr>
              <a:t>závěrečné práce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dirty="0" smtClean="0">
                <a:solidFill>
                  <a:schemeClr val="accent1"/>
                </a:solidFill>
              </a:rPr>
              <a:t>Doporučení</a:t>
            </a:r>
            <a:endParaRPr lang="en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06620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1694648"/>
            <a:ext cx="8668480" cy="272156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altLang="cs-CZ" sz="2000" dirty="0"/>
              <a:t>Zde je možné připravit si oporu pro snazší zodpovězení dotazů uvedených v posudcích závěrečné práce (grafy, tabulky, schémata, obrázky, fotky, vzorce atd.)</a:t>
            </a:r>
            <a:endParaRPr lang="cs-CZ" altLang="cs-CZ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5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</a:t>
            </a:r>
            <a:r>
              <a:rPr lang="cs-CZ" dirty="0" smtClean="0">
                <a:solidFill>
                  <a:schemeClr val="accent1"/>
                </a:solidFill>
              </a:rPr>
              <a:t>závěrečné práce</a:t>
            </a:r>
            <a:endParaRPr lang="en-CZ" dirty="0">
              <a:solidFill>
                <a:schemeClr val="accent1"/>
              </a:solidFill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dirty="0" smtClean="0">
                <a:solidFill>
                  <a:schemeClr val="accent1"/>
                </a:solidFill>
              </a:rPr>
              <a:t>Dotazy z posudků</a:t>
            </a:r>
            <a:endParaRPr lang="en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9675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41301A-489C-EA47-885C-AB0686B5EE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pPr/>
              <a:t>6</a:t>
            </a:fld>
            <a:endParaRPr lang="en-CZ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Z" sz="3600" dirty="0"/>
              <a:t>Nadpis kapitoly pro předělový slide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D1C84-1C55-3741-AF17-EB55E2F90BF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CZ" dirty="0"/>
              <a:t>Text, například jako odrážkový seznam:</a:t>
            </a:r>
          </a:p>
          <a:p>
            <a:pPr marL="114300" indent="0">
              <a:buNone/>
            </a:pPr>
            <a:endParaRPr lang="en-CZ" dirty="0"/>
          </a:p>
          <a:p>
            <a:r>
              <a:rPr lang="en-CZ" dirty="0"/>
              <a:t>První bod</a:t>
            </a:r>
          </a:p>
          <a:p>
            <a:r>
              <a:rPr lang="en-CZ" dirty="0"/>
              <a:t>Druhý bod</a:t>
            </a:r>
          </a:p>
          <a:p>
            <a:r>
              <a:rPr lang="en-CZ" dirty="0"/>
              <a:t>Třetí bod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8C8DC-D524-BA4B-96CC-70DEC0069C2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7</a:t>
            </a:fld>
            <a:endParaRPr lang="en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7B429-8C6C-AD49-AFA9-B4E3681900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>
                <a:solidFill>
                  <a:schemeClr val="accent1"/>
                </a:solidFill>
              </a:rPr>
              <a:t>Název prezentace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77078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en-CZ" dirty="0">
                <a:solidFill>
                  <a:schemeClr val="accent1"/>
                </a:solidFill>
              </a:rPr>
              <a:t>Nadpis v horní části</a:t>
            </a:r>
          </a:p>
        </p:txBody>
      </p:sp>
    </p:spTree>
    <p:extLst>
      <p:ext uri="{BB962C8B-B14F-4D97-AF65-F5344CB8AC3E}">
        <p14:creationId xmlns:p14="http://schemas.microsoft.com/office/powerpoint/2010/main" val="13304761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err="1"/>
              <a:t>Hlavní</a:t>
            </a:r>
            <a:r>
              <a:rPr lang="en-GB" sz="3600" dirty="0"/>
              <a:t> </a:t>
            </a:r>
            <a:r>
              <a:rPr lang="en-GB" sz="3600" dirty="0" err="1"/>
              <a:t>textové</a:t>
            </a:r>
            <a:r>
              <a:rPr lang="en-GB" sz="3600" dirty="0"/>
              <a:t> </a:t>
            </a:r>
            <a:r>
              <a:rPr lang="en-GB" sz="3600" dirty="0" err="1"/>
              <a:t>sdělení</a:t>
            </a:r>
            <a:r>
              <a:rPr lang="en-GB" sz="3600" dirty="0"/>
              <a:t> </a:t>
            </a:r>
            <a:r>
              <a:rPr lang="en-GB" sz="3600" dirty="0" err="1"/>
              <a:t>doporučujeme</a:t>
            </a:r>
            <a:r>
              <a:rPr lang="en-GB" sz="3600" dirty="0"/>
              <a:t> </a:t>
            </a:r>
            <a:r>
              <a:rPr lang="en-GB" sz="3600" dirty="0" err="1"/>
              <a:t>ve</a:t>
            </a:r>
            <a:r>
              <a:rPr lang="en-GB" sz="3600" dirty="0"/>
              <a:t> </a:t>
            </a:r>
            <a:r>
              <a:rPr lang="en-GB" sz="3600" dirty="0" err="1"/>
              <a:t>velikosti</a:t>
            </a:r>
            <a:r>
              <a:rPr lang="en-GB" sz="3600" dirty="0"/>
              <a:t> 36 </a:t>
            </a:r>
            <a:r>
              <a:rPr lang="en-GB" sz="3600" dirty="0" err="1"/>
              <a:t>bodů</a:t>
            </a:r>
            <a:r>
              <a:rPr lang="en-GB" sz="3600" dirty="0"/>
              <a:t> 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maximálně</a:t>
            </a:r>
            <a:r>
              <a:rPr lang="en-GB" sz="3600" dirty="0"/>
              <a:t> </a:t>
            </a:r>
            <a:r>
              <a:rPr lang="en-GB" sz="3600" dirty="0" err="1"/>
              <a:t>sedm</a:t>
            </a:r>
            <a:r>
              <a:rPr lang="en-GB" sz="3600" dirty="0"/>
              <a:t> </a:t>
            </a:r>
            <a:r>
              <a:rPr lang="en-GB" sz="3600" dirty="0" err="1"/>
              <a:t>slov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jeden</a:t>
            </a:r>
            <a:r>
              <a:rPr lang="en-GB" sz="3600" dirty="0"/>
              <a:t> </a:t>
            </a:r>
            <a:r>
              <a:rPr lang="en-GB" sz="3600" dirty="0" err="1"/>
              <a:t>řádek</a:t>
            </a:r>
            <a:r>
              <a:rPr lang="en-GB" sz="3600" dirty="0"/>
              <a:t> pro </a:t>
            </a:r>
            <a:r>
              <a:rPr lang="en-GB" sz="3600" dirty="0" err="1"/>
              <a:t>lepší</a:t>
            </a:r>
            <a:r>
              <a:rPr lang="en-GB" sz="3600" dirty="0"/>
              <a:t> </a:t>
            </a:r>
            <a:r>
              <a:rPr lang="en-GB" sz="3600" dirty="0" err="1"/>
              <a:t>čitelnost</a:t>
            </a:r>
            <a:r>
              <a:rPr lang="en-GB" sz="3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8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dirty="0" err="1"/>
              <a:t>Minimální</a:t>
            </a:r>
            <a:r>
              <a:rPr lang="en-GB" dirty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/>
              <a:t>doplňkového</a:t>
            </a:r>
            <a:r>
              <a:rPr lang="en-GB" dirty="0"/>
              <a:t> </a:t>
            </a:r>
            <a:r>
              <a:rPr lang="en-GB" dirty="0" err="1"/>
              <a:t>textu</a:t>
            </a:r>
            <a:r>
              <a:rPr lang="en-GB" dirty="0"/>
              <a:t> je 14, </a:t>
            </a:r>
            <a:r>
              <a:rPr lang="en-GB" dirty="0" err="1"/>
              <a:t>doporučujeme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16 </a:t>
            </a:r>
            <a:r>
              <a:rPr lang="en-GB" dirty="0" err="1"/>
              <a:t>bodů</a:t>
            </a:r>
            <a:r>
              <a:rPr lang="en-GB" dirty="0"/>
              <a:t>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2AF17C5-BFE3-F347-8ABA-976352CAB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379672799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9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4C60AE7-24C6-1B42-9289-B72A69C82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sp>
        <p:nvSpPr>
          <p:cNvPr id="5" name="Google Shape;125;p22">
            <a:extLst>
              <a:ext uri="{FF2B5EF4-FFF2-40B4-BE49-F238E27FC236}">
                <a16:creationId xmlns:a16="http://schemas.microsoft.com/office/drawing/2014/main" id="{0B88E080-04FE-854B-B8D8-D021262D5E58}"/>
              </a:ext>
            </a:extLst>
          </p:cNvPr>
          <p:cNvSpPr txBox="1"/>
          <p:nvPr/>
        </p:nvSpPr>
        <p:spPr>
          <a:xfrm>
            <a:off x="252000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150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Článků</a:t>
            </a:r>
            <a:r>
              <a:rPr lang="en-GB" dirty="0"/>
              <a:t> o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budově</a:t>
            </a:r>
            <a:r>
              <a:rPr lang="en-GB" dirty="0"/>
              <a:t> za 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rok</a:t>
            </a:r>
            <a:endParaRPr lang="en-GB" dirty="0"/>
          </a:p>
        </p:txBody>
      </p:sp>
      <p:sp>
        <p:nvSpPr>
          <p:cNvPr id="10" name="Google Shape;125;p22">
            <a:extLst>
              <a:ext uri="{FF2B5EF4-FFF2-40B4-BE49-F238E27FC236}">
                <a16:creationId xmlns:a16="http://schemas.microsoft.com/office/drawing/2014/main" id="{FA4D5276-7CF9-0B42-813A-E339C7EAE231}"/>
              </a:ext>
            </a:extLst>
          </p:cNvPr>
          <p:cNvSpPr txBox="1"/>
          <p:nvPr/>
        </p:nvSpPr>
        <p:spPr>
          <a:xfrm>
            <a:off x="2211822" y="1863463"/>
            <a:ext cx="1827302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27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Účastníků</a:t>
            </a:r>
            <a:r>
              <a:rPr lang="en-GB" dirty="0"/>
              <a:t> </a:t>
            </a:r>
            <a:r>
              <a:rPr lang="en-GB" dirty="0" err="1"/>
              <a:t>soutěže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nový</a:t>
            </a:r>
            <a:r>
              <a:rPr lang="en-GB" dirty="0"/>
              <a:t> </a:t>
            </a:r>
            <a:r>
              <a:rPr lang="en-GB" dirty="0" err="1"/>
              <a:t>název</a:t>
            </a:r>
            <a:r>
              <a:rPr lang="en-GB" dirty="0"/>
              <a:t> </a:t>
            </a:r>
            <a:r>
              <a:rPr lang="en-GB" dirty="0" err="1"/>
              <a:t>hřiště</a:t>
            </a:r>
            <a:endParaRPr lang="en-GB" dirty="0"/>
          </a:p>
        </p:txBody>
      </p:sp>
      <p:sp>
        <p:nvSpPr>
          <p:cNvPr id="11" name="Google Shape;125;p22">
            <a:extLst>
              <a:ext uri="{FF2B5EF4-FFF2-40B4-BE49-F238E27FC236}">
                <a16:creationId xmlns:a16="http://schemas.microsoft.com/office/drawing/2014/main" id="{C75199DA-CF29-6A4D-B44D-C2BE0524760F}"/>
              </a:ext>
            </a:extLst>
          </p:cNvPr>
          <p:cNvSpPr txBox="1"/>
          <p:nvPr/>
        </p:nvSpPr>
        <p:spPr>
          <a:xfrm>
            <a:off x="4171644" y="1863463"/>
            <a:ext cx="2255660" cy="14165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91424" tIns="91424" rIns="91424" bIns="91424">
            <a:noAutofit/>
          </a:bodyPr>
          <a:lstStyle/>
          <a:p>
            <a:pPr>
              <a:spcBef>
                <a:spcPts val="2600"/>
              </a:spcBef>
              <a:defRPr sz="9600">
                <a:solidFill>
                  <a:srgbClr val="FF5100"/>
                </a:solidFill>
              </a:defRPr>
            </a:pPr>
            <a:r>
              <a:rPr lang="en-GB" sz="4800" dirty="0">
                <a:solidFill>
                  <a:schemeClr val="accent1"/>
                </a:solidFill>
              </a:rPr>
              <a:t>24 000</a:t>
            </a:r>
          </a:p>
          <a:p>
            <a:pPr>
              <a:lnSpc>
                <a:spcPct val="120000"/>
              </a:lnSpc>
            </a:pPr>
            <a:r>
              <a:rPr lang="en-GB" dirty="0" err="1"/>
              <a:t>Uživatelů</a:t>
            </a:r>
            <a:r>
              <a:rPr lang="en-GB" dirty="0"/>
              <a:t> za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týden</a:t>
            </a:r>
            <a:r>
              <a:rPr lang="en-GB" dirty="0"/>
              <a:t> od </a:t>
            </a:r>
            <a:r>
              <a:rPr lang="en-GB" dirty="0" err="1"/>
              <a:t>spuštění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97249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D7A382-434B-114C-8925-C8142BA0B6F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10</a:t>
            </a:fld>
            <a:endParaRPr lang="en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6881F2-A083-8048-835C-14EB15ACD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Z" dirty="0"/>
              <a:t>Nadpis pro prezentovaná data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FC5027B-CCD1-FF47-8970-919BF4D257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Z" dirty="0"/>
              <a:t>Název prezentace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249857"/>
              </p:ext>
            </p:extLst>
          </p:nvPr>
        </p:nvGraphicFramePr>
        <p:xfrm>
          <a:off x="252000" y="1502270"/>
          <a:ext cx="7896400" cy="216210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1974100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  <a:gridCol w="1974100">
                  <a:extLst>
                    <a:ext uri="{9D8B030D-6E8A-4147-A177-3AD203B41FA5}">
                      <a16:colId xmlns:a16="http://schemas.microsoft.com/office/drawing/2014/main" val="2628497182"/>
                    </a:ext>
                  </a:extLst>
                </a:gridCol>
              </a:tblGrid>
              <a:tr h="360350">
                <a:tc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Název</a:t>
                      </a:r>
                      <a:r>
                        <a:rPr sz="1400" b="1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b="1" dirty="0" err="1">
                          <a:latin typeface="+mn-lt"/>
                          <a:ea typeface="Helvetica Neue"/>
                          <a:cs typeface="Helvetica Neue"/>
                        </a:rPr>
                        <a:t>tabulky</a:t>
                      </a:r>
                      <a:endParaRPr sz="1400" b="1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První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85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6 500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Druhý</a:t>
                      </a: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týden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125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12 000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Třetí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40%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150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24 000 Kč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Čtvrtý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50%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160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osob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30 000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36035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Pátý týden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60%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>
                          <a:latin typeface="+mn-lt"/>
                          <a:ea typeface="Helvetica Neue"/>
                          <a:cs typeface="Helvetica Neue"/>
                        </a:rPr>
                        <a:t>170 osob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sz="1400" dirty="0">
                          <a:latin typeface="+mn-lt"/>
                          <a:ea typeface="Helvetica Neue"/>
                          <a:cs typeface="Helvetica Neue"/>
                        </a:rPr>
                        <a:t>35 000 </a:t>
                      </a:r>
                      <a:r>
                        <a:rPr sz="1400" dirty="0" err="1">
                          <a:latin typeface="+mn-lt"/>
                          <a:ea typeface="Helvetica Neue"/>
                          <a:cs typeface="Helvetica Neue"/>
                        </a:rPr>
                        <a:t>Kč</a:t>
                      </a:r>
                      <a:endParaRPr sz="1400" dirty="0">
                        <a:latin typeface="+mn-lt"/>
                        <a:ea typeface="Helvetica Neue"/>
                        <a:cs typeface="Helvetica Neue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FS TU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88B95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339</Words>
  <Application>Microsoft Office PowerPoint</Application>
  <PresentationFormat>Předvádění na obrazovce (16:9)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Simple Light</vt:lpstr>
      <vt:lpstr>Název závěrečné práce  Bakalářská/Diplomová práce</vt:lpstr>
      <vt:lpstr>Prezentace aplikace PowerPoint</vt:lpstr>
      <vt:lpstr>Prezentace aplikace PowerPoint</vt:lpstr>
      <vt:lpstr>Prezentace aplikace PowerPoint</vt:lpstr>
      <vt:lpstr>Nadpis kapitoly pro předělový slide</vt:lpstr>
      <vt:lpstr>Prezentace aplikace PowerPoint</vt:lpstr>
      <vt:lpstr>Hlavní textové sdělení doporučujeme ve velikosti 36 bodů  a maximálně sedm slov na jeden řádek pro lepší čitelnost.</vt:lpstr>
      <vt:lpstr>Nadpis pro prezentovaná data</vt:lpstr>
      <vt:lpstr>Nadpis pro prezentovaná data</vt:lpstr>
      <vt:lpstr>Text vlevo, obrázek vpravo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Petr Zeleny</cp:lastModifiedBy>
  <cp:revision>120</cp:revision>
  <dcterms:modified xsi:type="dcterms:W3CDTF">2022-09-27T11:51:52Z</dcterms:modified>
</cp:coreProperties>
</file>